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5"/>
  </p:notesMasterIdLst>
  <p:handoutMasterIdLst>
    <p:handoutMasterId r:id="rId16"/>
  </p:handoutMasterIdLst>
  <p:sldIdLst>
    <p:sldId id="258" r:id="rId3"/>
    <p:sldId id="270" r:id="rId4"/>
    <p:sldId id="271" r:id="rId5"/>
    <p:sldId id="260" r:id="rId6"/>
    <p:sldId id="272" r:id="rId7"/>
    <p:sldId id="273" r:id="rId8"/>
    <p:sldId id="274" r:id="rId9"/>
    <p:sldId id="275" r:id="rId10"/>
    <p:sldId id="276" r:id="rId11"/>
    <p:sldId id="277" r:id="rId12"/>
    <p:sldId id="278" r:id="rId13"/>
    <p:sldId id="2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p:cViewPr varScale="1">
        <p:scale>
          <a:sx n="69" d="100"/>
          <a:sy n="69" d="100"/>
        </p:scale>
        <p:origin x="66" y="46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11/10/2014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11/10/2014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Date Placeholder 10"/>
          <p:cNvSpPr>
            <a:spLocks noGrp="1"/>
          </p:cNvSpPr>
          <p:nvPr>
            <p:ph type="dt" sz="half" idx="10"/>
          </p:nvPr>
        </p:nvSpPr>
        <p:spPr/>
        <p:txBody>
          <a:bodyPr/>
          <a:lstStyle/>
          <a:p>
            <a:fld id="{2CCFE9AC-F15C-4FA0-A6F1-298829FA691D}" type="datetimeFigureOut">
              <a:rPr lang="en-US"/>
              <a:t>11/10/2014</a:t>
            </a:fld>
            <a:endParaRPr/>
          </a:p>
        </p:txBody>
      </p:sp>
      <p:sp>
        <p:nvSpPr>
          <p:cNvPr id="12" name="Footer Placeholder 11"/>
          <p:cNvSpPr>
            <a:spLocks noGrp="1"/>
          </p:cNvSpPr>
          <p:nvPr>
            <p:ph type="ftr" sz="quarter" idx="11"/>
          </p:nvPr>
        </p:nvSpPr>
        <p:spPr/>
        <p:txBody>
          <a:bodyPr/>
          <a:lstStyle/>
          <a:p>
            <a:endParaRPr/>
          </a:p>
        </p:txBody>
      </p:sp>
      <p:sp>
        <p:nvSpPr>
          <p:cNvPr id="13" name="Slide Number Placeholder 12"/>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11/10/2014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78199" y="462249"/>
            <a:ext cx="9693088" cy="57147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11/10/2014</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266348" y="462249"/>
            <a:ext cx="1370886" cy="5714714"/>
          </a:xfrm>
        </p:spPr>
        <p:txBody>
          <a:bodyPr vert="eaVert"/>
          <a:lstStyle/>
          <a:p>
            <a:r>
              <a:rPr lang="en-US" smtClean="0"/>
              <a:t>Click to edit Master title style</a:t>
            </a:r>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11/10/2014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CFE9AC-F15C-4FA0-A6F1-298829FA691D}" type="datetimeFigureOut">
              <a:rPr lang="en-US"/>
              <a:t>11/10/2014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11/10/2014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11/10/2014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11/10/2014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11/10/2014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3" name="Content Placeholder 2"/>
          <p:cNvSpPr>
            <a:spLocks noGrp="1"/>
          </p:cNvSpPr>
          <p:nvPr>
            <p:ph idx="1"/>
          </p:nvPr>
        </p:nvSpPr>
        <p:spPr>
          <a:xfrm>
            <a:off x="5518896" y="2465294"/>
            <a:ext cx="5389895" cy="4392706"/>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CFE9AC-F15C-4FA0-A6F1-298829FA691D}" type="datetimeFigureOut">
              <a:rPr lang="en-US"/>
              <a:t>11/10/2014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3" name="Picture Placeholder 2"/>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CFE9AC-F15C-4FA0-A6F1-298829FA691D}" type="datetimeFigureOut">
              <a:rPr lang="en-US"/>
              <a:t>11/10/2014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FE9AC-F15C-4FA0-A6F1-298829FA691D}" type="datetimeFigureOut">
              <a:rPr lang="en-US"/>
              <a:t>11/10/2014</a:t>
            </a:fld>
            <a:endParaRPr/>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66BE7-899D-4075-917F-DBDE33B6B692}" type="slidenum">
              <a:rPr/>
              <a:t>‹#›</a:t>
            </a:fld>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Solubility Lab</a:t>
            </a:r>
            <a:endParaRPr lang="en-US" dirty="0"/>
          </a:p>
        </p:txBody>
      </p:sp>
      <p:sp>
        <p:nvSpPr>
          <p:cNvPr id="3" name="Subtitle 2"/>
          <p:cNvSpPr>
            <a:spLocks noGrp="1"/>
          </p:cNvSpPr>
          <p:nvPr>
            <p:ph type="subTitle" idx="1"/>
          </p:nvPr>
        </p:nvSpPr>
        <p:spPr/>
        <p:txBody>
          <a:bodyPr>
            <a:normAutofit fontScale="92500"/>
          </a:bodyPr>
          <a:lstStyle/>
          <a:p>
            <a:r>
              <a:rPr lang="en-US" b="1" dirty="0" smtClean="0"/>
              <a:t>This presentation will show you how the Solubility Lab could have been written up correctly. Please make corrections on your own  lab.</a:t>
            </a: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b="1" dirty="0" smtClean="0"/>
              <a:t>Conclusion – Parts 1-3</a:t>
            </a:r>
            <a:endParaRPr lang="en-US" sz="4400" b="1" dirty="0"/>
          </a:p>
        </p:txBody>
      </p:sp>
      <p:sp>
        <p:nvSpPr>
          <p:cNvPr id="9" name="Title 12"/>
          <p:cNvSpPr txBox="1">
            <a:spLocks/>
          </p:cNvSpPr>
          <p:nvPr/>
        </p:nvSpPr>
        <p:spPr bwMode="black">
          <a:xfrm>
            <a:off x="188282" y="1828456"/>
            <a:ext cx="11590714" cy="4613562"/>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r>
              <a:rPr lang="en-US" sz="4400" b="1" dirty="0">
                <a:solidFill>
                  <a:schemeClr val="tx2"/>
                </a:solidFill>
              </a:rPr>
              <a:t>	</a:t>
            </a:r>
            <a:r>
              <a:rPr lang="en-US" sz="4400" b="1" dirty="0" smtClean="0">
                <a:solidFill>
                  <a:schemeClr val="tx2"/>
                </a:solidFill>
              </a:rPr>
              <a:t>The hypothesis was supported by the data and observations.</a:t>
            </a:r>
          </a:p>
          <a:p>
            <a:r>
              <a:rPr lang="en-US" sz="4400" b="1" dirty="0">
                <a:solidFill>
                  <a:schemeClr val="tx2"/>
                </a:solidFill>
              </a:rPr>
              <a:t>	</a:t>
            </a:r>
            <a:r>
              <a:rPr lang="en-US" sz="4400" b="1" dirty="0" smtClean="0">
                <a:solidFill>
                  <a:schemeClr val="tx2"/>
                </a:solidFill>
              </a:rPr>
              <a:t>The temperature of water does affect the rate of solubility. The warmer the solvent is, the faster it will become a solution with a solute.</a:t>
            </a:r>
          </a:p>
          <a:p>
            <a:r>
              <a:rPr lang="en-US" sz="4400" b="1" dirty="0">
                <a:solidFill>
                  <a:schemeClr val="tx2"/>
                </a:solidFill>
              </a:rPr>
              <a:t>	</a:t>
            </a:r>
            <a:r>
              <a:rPr lang="en-US" sz="4400" b="1" dirty="0" smtClean="0">
                <a:solidFill>
                  <a:schemeClr val="tx2"/>
                </a:solidFill>
              </a:rPr>
              <a:t>During the experiment there was much more movement in the beaker with hot water than there was in the other two temperatures. The warmer the water was, the faster the food coloring was moving, and the cooler the water was, the slower it was moving. The solution formed in the hot water in only  53 seconds, while it formed in 230 seconds in the room temperature water. The food coloring in the cold water did not become a solution during the time it was observed, even after 300 seconds. </a:t>
            </a:r>
            <a:endParaRPr lang="en-US" sz="4400" b="1" dirty="0">
              <a:solidFill>
                <a:schemeClr val="tx2"/>
              </a:solidFill>
            </a:endParaRPr>
          </a:p>
        </p:txBody>
      </p:sp>
    </p:spTree>
    <p:extLst>
      <p:ext uri="{BB962C8B-B14F-4D97-AF65-F5344CB8AC3E}">
        <p14:creationId xmlns:p14="http://schemas.microsoft.com/office/powerpoint/2010/main" val="115423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b="1" dirty="0" smtClean="0"/>
              <a:t>Conclusion – Part 4</a:t>
            </a:r>
            <a:endParaRPr lang="en-US" sz="4400" b="1" dirty="0"/>
          </a:p>
        </p:txBody>
      </p:sp>
      <p:sp>
        <p:nvSpPr>
          <p:cNvPr id="9" name="Title 12"/>
          <p:cNvSpPr txBox="1">
            <a:spLocks/>
          </p:cNvSpPr>
          <p:nvPr/>
        </p:nvSpPr>
        <p:spPr bwMode="black">
          <a:xfrm>
            <a:off x="188282" y="1219200"/>
            <a:ext cx="11590714" cy="6345382"/>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r>
              <a:rPr lang="en-US" sz="4400" b="1" dirty="0">
                <a:solidFill>
                  <a:schemeClr val="tx2"/>
                </a:solidFill>
              </a:rPr>
              <a:t>	</a:t>
            </a:r>
            <a:r>
              <a:rPr lang="en-US" sz="4400" b="1" dirty="0" smtClean="0">
                <a:solidFill>
                  <a:schemeClr val="tx2"/>
                </a:solidFill>
              </a:rPr>
              <a:t>A solute is a substance that is dissolved into another substance. In a solution there is usually less of it. A solvent is the substance, usually a liquid, that is doing the dissolving. A solution is a homogenous (even) mixture of a solute and solvent. </a:t>
            </a:r>
          </a:p>
          <a:p>
            <a:r>
              <a:rPr lang="en-US" sz="4400" b="1" dirty="0">
                <a:solidFill>
                  <a:schemeClr val="tx2"/>
                </a:solidFill>
              </a:rPr>
              <a:t>	</a:t>
            </a:r>
            <a:r>
              <a:rPr lang="en-US" sz="4400" b="1" dirty="0" smtClean="0">
                <a:solidFill>
                  <a:schemeClr val="tx2"/>
                </a:solidFill>
              </a:rPr>
              <a:t>In the solubility lab, the solute was food coloring, the solvent was water, and the solution was colored water. </a:t>
            </a:r>
          </a:p>
          <a:p>
            <a:r>
              <a:rPr lang="en-US" sz="4400" b="1" dirty="0">
                <a:solidFill>
                  <a:schemeClr val="tx2"/>
                </a:solidFill>
              </a:rPr>
              <a:t>	</a:t>
            </a:r>
            <a:r>
              <a:rPr lang="en-US" sz="4400" b="1" dirty="0" smtClean="0">
                <a:solidFill>
                  <a:schemeClr val="tx2"/>
                </a:solidFill>
              </a:rPr>
              <a:t>A solution of food coloring and water could still be made without heating the water by stirring it. It could still be made without stirring it. It would just take longer. </a:t>
            </a:r>
          </a:p>
          <a:p>
            <a:r>
              <a:rPr lang="en-US" sz="4400" b="1" dirty="0">
                <a:solidFill>
                  <a:schemeClr val="tx2"/>
                </a:solidFill>
              </a:rPr>
              <a:t>	</a:t>
            </a:r>
            <a:r>
              <a:rPr lang="en-US" sz="4400" b="1" dirty="0" smtClean="0">
                <a:solidFill>
                  <a:schemeClr val="tx2"/>
                </a:solidFill>
              </a:rPr>
              <a:t>Temperature can affect the rate of solubility in the same way that temperature affected the rate of the chemical reaction during the Alka-Seltzer lab. In both experiments, it was the behavior of the molecules inside the water that caused the different rates (times). Since molecules move faster in warmer liquids there are more collisions (crashes) between molecules. Those collisions helped break down the Alka-Seltzer faster. Cooler water causes molecules to move slower, causing less collisions and a longer reaction rate for the Alka-Seltzer to break down. In the Solubility Lab, the faster moving molecules in warmer water literally moved the food coloring along with them, acting very much like a spoon stirring the water. The cooler the water was, there was less movement of the molecules and less “stirring” of the solute and solvent, causing a longer time for them to become a solution.  </a:t>
            </a:r>
            <a:endParaRPr lang="en-US" sz="4400" b="1" dirty="0">
              <a:solidFill>
                <a:schemeClr val="tx2"/>
              </a:solidFill>
            </a:endParaRPr>
          </a:p>
        </p:txBody>
      </p:sp>
    </p:spTree>
    <p:extLst>
      <p:ext uri="{BB962C8B-B14F-4D97-AF65-F5344CB8AC3E}">
        <p14:creationId xmlns:p14="http://schemas.microsoft.com/office/powerpoint/2010/main" val="150621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b="1" dirty="0" smtClean="0"/>
              <a:t>Conclusion – Part 5</a:t>
            </a:r>
            <a:endParaRPr lang="en-US" sz="4400" b="1" dirty="0"/>
          </a:p>
        </p:txBody>
      </p:sp>
      <p:sp>
        <p:nvSpPr>
          <p:cNvPr id="9" name="Title 12"/>
          <p:cNvSpPr txBox="1">
            <a:spLocks/>
          </p:cNvSpPr>
          <p:nvPr/>
        </p:nvSpPr>
        <p:spPr bwMode="black">
          <a:xfrm>
            <a:off x="188282" y="1828456"/>
            <a:ext cx="11590714" cy="4613562"/>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r>
              <a:rPr lang="en-US" sz="4400" b="1" dirty="0">
                <a:solidFill>
                  <a:schemeClr val="tx2"/>
                </a:solidFill>
              </a:rPr>
              <a:t>	</a:t>
            </a:r>
            <a:r>
              <a:rPr lang="en-US" sz="4400" b="1" dirty="0" smtClean="0">
                <a:solidFill>
                  <a:schemeClr val="tx2"/>
                </a:solidFill>
              </a:rPr>
              <a:t>Oil and vinegar salad dressing is not a solution. </a:t>
            </a:r>
            <a:r>
              <a:rPr lang="en-US" sz="4400" b="1" dirty="0">
                <a:solidFill>
                  <a:schemeClr val="tx2"/>
                </a:solidFill>
              </a:rPr>
              <a:t>A</a:t>
            </a:r>
            <a:r>
              <a:rPr lang="en-US" sz="4400" b="1" dirty="0" smtClean="0">
                <a:solidFill>
                  <a:schemeClr val="tx2"/>
                </a:solidFill>
              </a:rPr>
              <a:t> solution is defined as a homogenous (even) mixture between two or more things. Since the oil and vinegar do not distribute evenly, it is not considered a solution. Shaking the bottle will only temporarily mix the two liquids, and they immediately begin to separate. </a:t>
            </a:r>
          </a:p>
          <a:p>
            <a:r>
              <a:rPr lang="en-US" sz="4400" b="1" dirty="0">
                <a:solidFill>
                  <a:schemeClr val="tx2"/>
                </a:solidFill>
              </a:rPr>
              <a:t>	</a:t>
            </a:r>
            <a:r>
              <a:rPr lang="en-US" sz="4400" b="1" dirty="0" smtClean="0">
                <a:solidFill>
                  <a:schemeClr val="tx2"/>
                </a:solidFill>
              </a:rPr>
              <a:t>Even if the temperature of oil and vinegar were increased they still will not become a solution. They still will not mix. </a:t>
            </a:r>
          </a:p>
          <a:p>
            <a:r>
              <a:rPr lang="en-US" sz="4400" b="1" dirty="0">
                <a:solidFill>
                  <a:schemeClr val="tx2"/>
                </a:solidFill>
              </a:rPr>
              <a:t>	</a:t>
            </a:r>
            <a:r>
              <a:rPr lang="en-US" sz="4400" b="1" dirty="0" smtClean="0">
                <a:solidFill>
                  <a:schemeClr val="tx2"/>
                </a:solidFill>
              </a:rPr>
              <a:t>The scientific term that describes a mixture of oil and vinegar is an emulsion. </a:t>
            </a:r>
            <a:endParaRPr lang="en-US" sz="4400" b="1" dirty="0">
              <a:solidFill>
                <a:schemeClr val="tx2"/>
              </a:solidFill>
            </a:endParaRPr>
          </a:p>
        </p:txBody>
      </p:sp>
    </p:spTree>
    <p:extLst>
      <p:ext uri="{BB962C8B-B14F-4D97-AF65-F5344CB8AC3E}">
        <p14:creationId xmlns:p14="http://schemas.microsoft.com/office/powerpoint/2010/main" val="308606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Purpose: </a:t>
            </a:r>
            <a:endParaRPr lang="en-US" dirty="0"/>
          </a:p>
        </p:txBody>
      </p:sp>
      <p:sp>
        <p:nvSpPr>
          <p:cNvPr id="14" name="Text Placeholder 13"/>
          <p:cNvSpPr>
            <a:spLocks noGrp="1"/>
          </p:cNvSpPr>
          <p:nvPr>
            <p:ph type="body" idx="1"/>
          </p:nvPr>
        </p:nvSpPr>
        <p:spPr/>
        <p:txBody>
          <a:bodyPr>
            <a:normAutofit/>
          </a:bodyPr>
          <a:lstStyle/>
          <a:p>
            <a:r>
              <a:rPr lang="en-US" sz="3000" b="1" dirty="0" smtClean="0"/>
              <a:t>The purpose is to see if temperature affects the rate of solubility. </a:t>
            </a:r>
            <a:endParaRPr lang="en-US" sz="3000" b="1" dirty="0"/>
          </a:p>
        </p:txBody>
      </p:sp>
    </p:spTree>
    <p:extLst>
      <p:ext uri="{BB962C8B-B14F-4D97-AF65-F5344CB8AC3E}">
        <p14:creationId xmlns:p14="http://schemas.microsoft.com/office/powerpoint/2010/main" val="225679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Variable: </a:t>
            </a:r>
            <a:endParaRPr lang="en-US" dirty="0"/>
          </a:p>
        </p:txBody>
      </p:sp>
      <p:sp>
        <p:nvSpPr>
          <p:cNvPr id="14" name="Text Placeholder 13"/>
          <p:cNvSpPr>
            <a:spLocks noGrp="1"/>
          </p:cNvSpPr>
          <p:nvPr>
            <p:ph type="body" idx="1"/>
          </p:nvPr>
        </p:nvSpPr>
        <p:spPr/>
        <p:txBody>
          <a:bodyPr>
            <a:normAutofit/>
          </a:bodyPr>
          <a:lstStyle/>
          <a:p>
            <a:r>
              <a:rPr lang="en-US" sz="3000" b="1" dirty="0" smtClean="0"/>
              <a:t>Different temperatures of water (hot, room temperature, and cold)</a:t>
            </a:r>
            <a:endParaRPr lang="en-US" sz="3000" b="1" dirty="0"/>
          </a:p>
        </p:txBody>
      </p:sp>
    </p:spTree>
    <p:extLst>
      <p:ext uri="{BB962C8B-B14F-4D97-AF65-F5344CB8AC3E}">
        <p14:creationId xmlns:p14="http://schemas.microsoft.com/office/powerpoint/2010/main" val="403661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b="1" dirty="0" smtClean="0"/>
              <a:t>Dependent Variable</a:t>
            </a:r>
            <a:endParaRPr lang="en-US" sz="4400" b="1" dirty="0"/>
          </a:p>
        </p:txBody>
      </p:sp>
      <p:sp>
        <p:nvSpPr>
          <p:cNvPr id="14" name="Content Placeholder 13"/>
          <p:cNvSpPr>
            <a:spLocks noGrp="1"/>
          </p:cNvSpPr>
          <p:nvPr>
            <p:ph idx="1"/>
          </p:nvPr>
        </p:nvSpPr>
        <p:spPr>
          <a:xfrm>
            <a:off x="1280160" y="2190750"/>
            <a:ext cx="9628632" cy="1688524"/>
          </a:xfrm>
        </p:spPr>
        <p:txBody>
          <a:bodyPr/>
          <a:lstStyle/>
          <a:p>
            <a:r>
              <a:rPr lang="en-US" dirty="0" smtClean="0"/>
              <a:t>Thing = </a:t>
            </a:r>
            <a:r>
              <a:rPr lang="en-US" dirty="0" smtClean="0"/>
              <a:t>RATE (</a:t>
            </a:r>
            <a:r>
              <a:rPr lang="en-US" dirty="0" smtClean="0"/>
              <a:t>TIME) </a:t>
            </a:r>
          </a:p>
          <a:p>
            <a:r>
              <a:rPr lang="en-US" dirty="0" smtClean="0"/>
              <a:t>Unit =   SECONDS</a:t>
            </a:r>
          </a:p>
          <a:p>
            <a:r>
              <a:rPr lang="en-US" dirty="0" smtClean="0"/>
              <a:t>Tool =   STOPWATCH</a:t>
            </a:r>
            <a:endParaRPr lang="en-US" dirty="0"/>
          </a:p>
        </p:txBody>
      </p:sp>
      <p:sp>
        <p:nvSpPr>
          <p:cNvPr id="4" name="Content Placeholder 13"/>
          <p:cNvSpPr txBox="1">
            <a:spLocks/>
          </p:cNvSpPr>
          <p:nvPr/>
        </p:nvSpPr>
        <p:spPr>
          <a:xfrm>
            <a:off x="1280160" y="4033405"/>
            <a:ext cx="9628632" cy="120361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r>
              <a:rPr lang="en-US" dirty="0" smtClean="0"/>
              <a:t>Some of you said that the thing was TEMPERATURE. Did you take the time to think about that? Think about how that would change the purpose. You would then be saying…..The purpose is to see if temperature affects temperature. </a:t>
            </a:r>
            <a:endParaRPr lang="en-US" dirty="0"/>
          </a:p>
        </p:txBody>
      </p:sp>
      <p:sp>
        <p:nvSpPr>
          <p:cNvPr id="5" name="Content Placeholder 13"/>
          <p:cNvSpPr txBox="1">
            <a:spLocks/>
          </p:cNvSpPr>
          <p:nvPr/>
        </p:nvSpPr>
        <p:spPr>
          <a:xfrm>
            <a:off x="1280160" y="5237018"/>
            <a:ext cx="9628632" cy="48490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r>
              <a:rPr lang="en-US" dirty="0" smtClean="0"/>
              <a:t>Does that make sense? </a:t>
            </a:r>
            <a:endParaRPr lang="en-US" dirty="0"/>
          </a:p>
        </p:txBody>
      </p:sp>
      <p:sp>
        <p:nvSpPr>
          <p:cNvPr id="6" name="Content Placeholder 13"/>
          <p:cNvSpPr txBox="1">
            <a:spLocks/>
          </p:cNvSpPr>
          <p:nvPr/>
        </p:nvSpPr>
        <p:spPr>
          <a:xfrm>
            <a:off x="1280160" y="5723658"/>
            <a:ext cx="9628632" cy="48490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r>
              <a:rPr lang="en-US" sz="4800" dirty="0" smtClean="0"/>
              <a:t>No!!!</a:t>
            </a:r>
            <a:endParaRPr lang="en-US" sz="4800" dirty="0"/>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fade">
                                      <p:cBhvr>
                                        <p:cTn id="16" dur="500"/>
                                        <p:tgtEl>
                                          <p:spTgt spid="1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500"/>
                                        <p:tgtEl>
                                          <p:spTgt spid="1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Hypothesis: </a:t>
            </a:r>
            <a:endParaRPr lang="en-US" dirty="0"/>
          </a:p>
        </p:txBody>
      </p:sp>
      <p:sp>
        <p:nvSpPr>
          <p:cNvPr id="14" name="Text Placeholder 13"/>
          <p:cNvSpPr>
            <a:spLocks noGrp="1"/>
          </p:cNvSpPr>
          <p:nvPr>
            <p:ph type="body" idx="1"/>
          </p:nvPr>
        </p:nvSpPr>
        <p:spPr>
          <a:xfrm>
            <a:off x="3643746" y="4589463"/>
            <a:ext cx="6791734" cy="1500187"/>
          </a:xfrm>
        </p:spPr>
        <p:txBody>
          <a:bodyPr>
            <a:normAutofit/>
          </a:bodyPr>
          <a:lstStyle/>
          <a:p>
            <a:r>
              <a:rPr lang="en-US" sz="2800" b="1" dirty="0" smtClean="0"/>
              <a:t>If a drop of food coloring is added to water of different temperatures, then it will become a solution fastest in the hot water. </a:t>
            </a:r>
            <a:endParaRPr lang="en-US" sz="2800" b="1" dirty="0"/>
          </a:p>
        </p:txBody>
      </p:sp>
    </p:spTree>
    <p:extLst>
      <p:ext uri="{BB962C8B-B14F-4D97-AF65-F5344CB8AC3E}">
        <p14:creationId xmlns:p14="http://schemas.microsoft.com/office/powerpoint/2010/main" val="142383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838015" y="658347"/>
            <a:ext cx="6597464" cy="145218"/>
          </a:xfrm>
        </p:spPr>
        <p:txBody>
          <a:bodyPr>
            <a:normAutofit fontScale="90000"/>
          </a:bodyPr>
          <a:lstStyle/>
          <a:p>
            <a:r>
              <a:rPr lang="en-US" dirty="0" smtClean="0"/>
              <a:t>Data Chart: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14916008"/>
              </p:ext>
            </p:extLst>
          </p:nvPr>
        </p:nvGraphicFramePr>
        <p:xfrm>
          <a:off x="3838015" y="794066"/>
          <a:ext cx="6321984" cy="3189064"/>
        </p:xfrm>
        <a:graphic>
          <a:graphicData uri="http://schemas.openxmlformats.org/drawingml/2006/table">
            <a:tbl>
              <a:tblPr firstRow="1" bandRow="1">
                <a:tableStyleId>{3B4B98B0-60AC-42C2-AFA5-B58CD77FA1E5}</a:tableStyleId>
              </a:tblPr>
              <a:tblGrid>
                <a:gridCol w="2107328"/>
                <a:gridCol w="2107328"/>
                <a:gridCol w="2107328"/>
              </a:tblGrid>
              <a:tr h="720184">
                <a:tc>
                  <a:txBody>
                    <a:bodyPr/>
                    <a:lstStyle/>
                    <a:p>
                      <a:pPr algn="ctr"/>
                      <a:r>
                        <a:rPr lang="en-US" sz="2800" dirty="0" smtClean="0"/>
                        <a:t>Water</a:t>
                      </a:r>
                      <a:endParaRPr lang="en-US" sz="2800" dirty="0"/>
                    </a:p>
                  </a:txBody>
                  <a:tcPr>
                    <a:lnB w="12700" cap="flat" cmpd="sng" algn="ctr">
                      <a:solidFill>
                        <a:schemeClr val="tx1"/>
                      </a:solidFill>
                      <a:prstDash val="solid"/>
                      <a:round/>
                      <a:headEnd type="none" w="med" len="med"/>
                      <a:tailEnd type="none" w="med" len="med"/>
                    </a:lnB>
                  </a:tcPr>
                </a:tc>
                <a:tc>
                  <a:txBody>
                    <a:bodyPr/>
                    <a:lstStyle/>
                    <a:p>
                      <a:pPr algn="ctr"/>
                      <a:r>
                        <a:rPr lang="en-US" sz="2800" dirty="0" smtClean="0"/>
                        <a:t>Temperature</a:t>
                      </a:r>
                      <a:endParaRPr lang="en-US" sz="2800" dirty="0"/>
                    </a:p>
                  </a:txBody>
                  <a:tcPr>
                    <a:lnB w="12700" cap="flat" cmpd="sng" algn="ctr">
                      <a:solidFill>
                        <a:schemeClr val="tx1"/>
                      </a:solidFill>
                      <a:prstDash val="solid"/>
                      <a:round/>
                      <a:headEnd type="none" w="med" len="med"/>
                      <a:tailEnd type="none" w="med" len="med"/>
                    </a:lnB>
                  </a:tcPr>
                </a:tc>
                <a:tc>
                  <a:txBody>
                    <a:bodyPr/>
                    <a:lstStyle/>
                    <a:p>
                      <a:pPr algn="ctr"/>
                      <a:r>
                        <a:rPr lang="en-US" sz="2800" dirty="0" smtClean="0"/>
                        <a:t>Time </a:t>
                      </a:r>
                      <a:endParaRPr lang="en-US" sz="2800" dirty="0"/>
                    </a:p>
                  </a:txBody>
                  <a:tcPr>
                    <a:lnB w="12700" cap="flat" cmpd="sng" algn="ctr">
                      <a:solidFill>
                        <a:schemeClr val="tx1"/>
                      </a:solidFill>
                      <a:prstDash val="solid"/>
                      <a:round/>
                      <a:headEnd type="none" w="med" len="med"/>
                      <a:tailEnd type="none" w="med" len="med"/>
                    </a:lnB>
                  </a:tcPr>
                </a:tc>
              </a:tr>
              <a:tr h="745903">
                <a:tc>
                  <a:txBody>
                    <a:bodyPr/>
                    <a:lstStyle/>
                    <a:p>
                      <a:pPr algn="ctr"/>
                      <a:endParaRPr lang="en-US" sz="2400" dirty="0" smtClean="0"/>
                    </a:p>
                    <a:p>
                      <a:pPr algn="ctr"/>
                      <a:r>
                        <a:rPr lang="en-US" sz="2400" dirty="0" smtClean="0"/>
                        <a:t>Cold</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smtClean="0"/>
                    </a:p>
                    <a:p>
                      <a:pPr algn="ctr"/>
                      <a:r>
                        <a:rPr lang="en-US" sz="2400" dirty="0" smtClean="0"/>
                        <a:t>40 degrees C</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smtClean="0"/>
                    </a:p>
                    <a:p>
                      <a:pPr algn="ctr"/>
                      <a:r>
                        <a:rPr lang="en-US" sz="2400" dirty="0" smtClean="0"/>
                        <a:t>300 + seconds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5903">
                <a:tc>
                  <a:txBody>
                    <a:bodyPr/>
                    <a:lstStyle/>
                    <a:p>
                      <a:pPr algn="ctr"/>
                      <a:r>
                        <a:rPr lang="en-US" sz="2400" dirty="0" smtClean="0"/>
                        <a:t>Room </a:t>
                      </a:r>
                    </a:p>
                    <a:p>
                      <a:pPr algn="ctr"/>
                      <a:r>
                        <a:rPr lang="en-US" sz="2400" dirty="0" smtClean="0"/>
                        <a:t>Temperature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smtClean="0"/>
                    </a:p>
                    <a:p>
                      <a:pPr algn="ctr"/>
                      <a:r>
                        <a:rPr lang="en-US" sz="2400" dirty="0" smtClean="0"/>
                        <a:t>60 degrees C</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smtClean="0"/>
                    </a:p>
                    <a:p>
                      <a:pPr algn="ctr"/>
                      <a:r>
                        <a:rPr lang="en-US" sz="2400" dirty="0" smtClean="0"/>
                        <a:t>230 seconds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5903">
                <a:tc>
                  <a:txBody>
                    <a:bodyPr/>
                    <a:lstStyle/>
                    <a:p>
                      <a:pPr algn="ctr"/>
                      <a:endParaRPr lang="en-US" sz="2400" dirty="0" smtClean="0"/>
                    </a:p>
                    <a:p>
                      <a:pPr algn="ctr"/>
                      <a:r>
                        <a:rPr lang="en-US" sz="2400" dirty="0" smtClean="0"/>
                        <a:t>Hot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smtClean="0"/>
                    </a:p>
                    <a:p>
                      <a:pPr algn="ctr"/>
                      <a:r>
                        <a:rPr lang="en-US" sz="2400" dirty="0" smtClean="0"/>
                        <a:t>85 degrees</a:t>
                      </a:r>
                      <a:r>
                        <a:rPr lang="en-US" sz="2400" baseline="0" dirty="0" smtClean="0"/>
                        <a:t> C</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smtClean="0"/>
                    </a:p>
                    <a:p>
                      <a:pPr algn="ctr"/>
                      <a:r>
                        <a:rPr lang="en-US" sz="2400" dirty="0" smtClean="0"/>
                        <a:t>53 seconds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3441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b="1" dirty="0" smtClean="0"/>
              <a:t>Written Observations</a:t>
            </a:r>
            <a:endParaRPr lang="en-US" sz="4400" b="1" dirty="0"/>
          </a:p>
        </p:txBody>
      </p:sp>
      <p:sp>
        <p:nvSpPr>
          <p:cNvPr id="9" name="Title 12"/>
          <p:cNvSpPr txBox="1">
            <a:spLocks/>
          </p:cNvSpPr>
          <p:nvPr/>
        </p:nvSpPr>
        <p:spPr bwMode="black">
          <a:xfrm>
            <a:off x="299119" y="2244438"/>
            <a:ext cx="11590714" cy="461356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r>
              <a:rPr lang="en-US" sz="4400" b="1" u="sng" dirty="0" smtClean="0">
                <a:solidFill>
                  <a:schemeClr val="tx2"/>
                </a:solidFill>
              </a:rPr>
              <a:t>Cold Water </a:t>
            </a:r>
            <a:r>
              <a:rPr lang="en-US" sz="4400" b="1" dirty="0" smtClean="0">
                <a:solidFill>
                  <a:schemeClr val="tx2"/>
                </a:solidFill>
              </a:rPr>
              <a:t>– When the food coloring was added to the cold water, it very slowly moved down towards the bottom of the beaker. Very little of the food coloring was spreading out around the beaker. After 300 seconds, the majority of the food coloring was mixed with only the water at the bottom of the beaker, and almost all of the water above it was still clear. </a:t>
            </a:r>
            <a:endParaRPr lang="en-US" sz="4400" b="1" dirty="0">
              <a:solidFill>
                <a:schemeClr val="tx2"/>
              </a:solidFill>
            </a:endParaRPr>
          </a:p>
        </p:txBody>
      </p:sp>
    </p:spTree>
    <p:extLst>
      <p:ext uri="{BB962C8B-B14F-4D97-AF65-F5344CB8AC3E}">
        <p14:creationId xmlns:p14="http://schemas.microsoft.com/office/powerpoint/2010/main" val="313885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b="1" dirty="0" smtClean="0"/>
              <a:t>Written Observations</a:t>
            </a:r>
            <a:endParaRPr lang="en-US" sz="4400" b="1" dirty="0"/>
          </a:p>
        </p:txBody>
      </p:sp>
      <p:sp>
        <p:nvSpPr>
          <p:cNvPr id="9" name="Title 12"/>
          <p:cNvSpPr txBox="1">
            <a:spLocks/>
          </p:cNvSpPr>
          <p:nvPr/>
        </p:nvSpPr>
        <p:spPr bwMode="black">
          <a:xfrm>
            <a:off x="299119" y="1828456"/>
            <a:ext cx="11590714" cy="5029544"/>
          </a:xfrm>
          <a:prstGeom prst="rect">
            <a:avLst/>
          </a:prstGeom>
        </p:spPr>
        <p:txBody>
          <a:bodyPr vert="horz" lIns="91440" tIns="45720" rIns="91440" bIns="45720" rtlCol="0" anchor="ctr">
            <a:normAutofit lnSpcReduction="10000"/>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r>
              <a:rPr lang="en-US" sz="4400" b="1" u="sng" dirty="0" smtClean="0">
                <a:solidFill>
                  <a:schemeClr val="tx2"/>
                </a:solidFill>
              </a:rPr>
              <a:t>Room Temperature Water </a:t>
            </a:r>
            <a:r>
              <a:rPr lang="en-US" sz="4400" b="1" dirty="0" smtClean="0">
                <a:solidFill>
                  <a:schemeClr val="tx2"/>
                </a:solidFill>
              </a:rPr>
              <a:t>– When the food coloring was added to the room temperature water it still moved towards the bottom, but this time it was swirling down and a bit more of the top portion of the water was colored. Little by little, the food coloring moved upwards and around the sides of the beaker. At 230 seconds, the water was a solid color. </a:t>
            </a:r>
            <a:endParaRPr lang="en-US" sz="4400" b="1" dirty="0">
              <a:solidFill>
                <a:schemeClr val="tx2"/>
              </a:solidFill>
            </a:endParaRPr>
          </a:p>
        </p:txBody>
      </p:sp>
    </p:spTree>
    <p:extLst>
      <p:ext uri="{BB962C8B-B14F-4D97-AF65-F5344CB8AC3E}">
        <p14:creationId xmlns:p14="http://schemas.microsoft.com/office/powerpoint/2010/main" val="44340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b="1" dirty="0" smtClean="0"/>
              <a:t>Written Observations</a:t>
            </a:r>
            <a:endParaRPr lang="en-US" sz="4400" b="1" dirty="0"/>
          </a:p>
        </p:txBody>
      </p:sp>
      <p:sp>
        <p:nvSpPr>
          <p:cNvPr id="9" name="Title 12"/>
          <p:cNvSpPr txBox="1">
            <a:spLocks/>
          </p:cNvSpPr>
          <p:nvPr/>
        </p:nvSpPr>
        <p:spPr bwMode="black">
          <a:xfrm>
            <a:off x="299119" y="2244438"/>
            <a:ext cx="11590714" cy="4613562"/>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r>
              <a:rPr lang="en-US" sz="4400" b="1" u="sng" dirty="0" smtClean="0">
                <a:solidFill>
                  <a:schemeClr val="tx2"/>
                </a:solidFill>
              </a:rPr>
              <a:t>Hot Water </a:t>
            </a:r>
            <a:r>
              <a:rPr lang="en-US" sz="4400" b="1" dirty="0" smtClean="0">
                <a:solidFill>
                  <a:schemeClr val="tx2"/>
                </a:solidFill>
              </a:rPr>
              <a:t>– As soon as the food coloring hit the hot water it started moving around in all directions. Every place the food coloring went it turned the water to that color. The color of the water on the bottom of the beaker was the same as the color of the water on top. In only 53 seconds the water was a solid color. </a:t>
            </a:r>
            <a:endParaRPr lang="en-US" sz="4400" b="1" dirty="0">
              <a:solidFill>
                <a:schemeClr val="tx2"/>
              </a:solidFill>
            </a:endParaRPr>
          </a:p>
        </p:txBody>
      </p:sp>
    </p:spTree>
    <p:extLst>
      <p:ext uri="{BB962C8B-B14F-4D97-AF65-F5344CB8AC3E}">
        <p14:creationId xmlns:p14="http://schemas.microsoft.com/office/powerpoint/2010/main" val="212012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theme/theme1.xml><?xml version="1.0" encoding="utf-8"?>
<a:theme xmlns:a="http://schemas.openxmlformats.org/drawingml/2006/main" name="Education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_16x9.potx" id="{AA5F22BC-61EA-4F01-AB22-75117871E196}" vid="{BD0EB374-1DDC-4F15-88A9-D386288C58A6}"/>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6F0C7C-95CD-4157-B59F-1693F8160B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0</TotalTime>
  <Words>408</Words>
  <Application>Microsoft Office PowerPoint</Application>
  <PresentationFormat>Widescreen</PresentationFormat>
  <Paragraphs>56</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Calibri</vt:lpstr>
      <vt:lpstr>Wingdings</vt:lpstr>
      <vt:lpstr>Education 16x9</vt:lpstr>
      <vt:lpstr>Solubility Lab</vt:lpstr>
      <vt:lpstr>Purpose: </vt:lpstr>
      <vt:lpstr>Variable: </vt:lpstr>
      <vt:lpstr>Dependent Variable</vt:lpstr>
      <vt:lpstr>Hypothesis: </vt:lpstr>
      <vt:lpstr>Data Chart: </vt:lpstr>
      <vt:lpstr>Written Observations</vt:lpstr>
      <vt:lpstr>Written Observations</vt:lpstr>
      <vt:lpstr>Written Observations</vt:lpstr>
      <vt:lpstr>Conclusion – Parts 1-3</vt:lpstr>
      <vt:lpstr>Conclusion – Part 4</vt:lpstr>
      <vt:lpstr>Conclusion – Part 5</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2014-11-10T12:01:57Z</dcterms:created>
  <dcterms:modified xsi:type="dcterms:W3CDTF">2014-11-10T12:49:58Z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TC034629029991</vt:lpwstr>
  </property>
</Properties>
</file>